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2" r:id="rId5"/>
    <p:sldId id="258" r:id="rId6"/>
    <p:sldId id="264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+T4XlyKKV9ezTB+qBvTtw==" hashData="YeGXdwd7jvfo4mKJTqfsKKSEWstCFA5opX/u9z3Me/6hGgqYiegX91okfUfYoAafD6OXrrGztYXXG1h1aVhnk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5C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719"/>
  </p:normalViewPr>
  <p:slideViewPr>
    <p:cSldViewPr snapToGrid="0" snapToObjects="1">
      <p:cViewPr varScale="1">
        <p:scale>
          <a:sx n="148" d="100"/>
          <a:sy n="148" d="100"/>
        </p:scale>
        <p:origin x="25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section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sections.com/lodgeno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Facts and Myths about Lodge Numbers and BSA National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/>
                <a:cs typeface="Calibri"/>
              </a:rPr>
              <a:t>by Robert Higgins, webmaster</a:t>
            </a:r>
          </a:p>
          <a:p>
            <a:r>
              <a:rPr lang="en-US" i="1" dirty="0">
                <a:solidFill>
                  <a:srgbClr val="0070C0"/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OA Section List</a:t>
            </a:r>
            <a:endParaRPr lang="en-US" i="1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F78A85-A5A1-5B65-233F-2E89004DA01A}"/>
              </a:ext>
            </a:extLst>
          </p:cNvPr>
          <p:cNvSpPr txBox="1"/>
          <p:nvPr/>
        </p:nvSpPr>
        <p:spPr>
          <a:xfrm>
            <a:off x="733425" y="6191964"/>
            <a:ext cx="5829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Copyright © 2015-23.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12068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996255"/>
            <a:ext cx="7569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For more details on this topic: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617801"/>
            <a:ext cx="756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n w="12700">
                  <a:noFill/>
                  <a:prstDash val="solid"/>
                </a:ln>
                <a:solidFill>
                  <a:srgbClr val="0070C0"/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www.oasections.com/lodgenos.html</a:t>
            </a:r>
            <a:endParaRPr lang="en-US" sz="2400" b="1" dirty="0">
              <a:ln w="12700">
                <a:noFill/>
                <a:prstDash val="solid"/>
              </a:ln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410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72014" y="675456"/>
            <a:ext cx="745109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In 2004, National issued the infamous Operations Update regarding lodge numbers. Not only did it cause a minor uproar in some circles, it created even more confusion.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52026"/>
            <a:ext cx="6781800" cy="720173"/>
          </a:xfrm>
        </p:spPr>
        <p:txBody>
          <a:bodyPr>
            <a:normAutofit/>
          </a:bodyPr>
          <a:lstStyle/>
          <a:p>
            <a:r>
              <a:rPr lang="en-US" sz="3800" dirty="0"/>
              <a:t>Rumors and misconceptions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706" y="2659088"/>
            <a:ext cx="7451094" cy="510664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/>
                <a:cs typeface="Calibri"/>
              </a:rPr>
              <a:t>“We're supposed to be using our council's number”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4706" y="2147024"/>
            <a:ext cx="7451094" cy="5120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Calibri"/>
                <a:cs typeface="Calibri"/>
              </a:rPr>
              <a:t>“Lodge numbers aren't official anymore”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54706" y="3164911"/>
            <a:ext cx="7451094" cy="50780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Calibri"/>
                <a:cs typeface="Calibri"/>
              </a:rPr>
              <a:t>“New lodges can't choose a lodge number”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54706" y="3858136"/>
            <a:ext cx="7451094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All wrong, plain and simple.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54706" y="4558969"/>
            <a:ext cx="7451094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What does the Update actually say…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854706" y="1594169"/>
            <a:ext cx="7451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Even after almost 20 years, we still hear these myths:</a:t>
            </a:r>
          </a:p>
        </p:txBody>
      </p:sp>
    </p:spTree>
    <p:extLst>
      <p:ext uri="{BB962C8B-B14F-4D97-AF65-F5344CB8AC3E}">
        <p14:creationId xmlns:p14="http://schemas.microsoft.com/office/powerpoint/2010/main" val="111526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0" y="0"/>
            <a:ext cx="5600372" cy="6858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998280" y="3164840"/>
            <a:ext cx="4996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98280" y="3149103"/>
            <a:ext cx="5120640" cy="285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998280" y="2465378"/>
            <a:ext cx="4258018" cy="0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98280" y="2450139"/>
            <a:ext cx="4258018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998280" y="3286760"/>
            <a:ext cx="1212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98600" y="2034193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1498600" y="2123440"/>
            <a:ext cx="350520" cy="35052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11300" y="2721571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4" name="Oval 13"/>
          <p:cNvSpPr/>
          <p:nvPr/>
        </p:nvSpPr>
        <p:spPr>
          <a:xfrm>
            <a:off x="1511300" y="2810818"/>
            <a:ext cx="350520" cy="35052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93200" y="3273099"/>
            <a:ext cx="123444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262635" y="5469466"/>
            <a:ext cx="374904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98280" y="5604933"/>
            <a:ext cx="196412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998280" y="5590667"/>
            <a:ext cx="2011680" cy="285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62635" y="5455200"/>
            <a:ext cx="3749040" cy="285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195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11" grpId="0"/>
      <p:bldP spid="12" grpId="0" animBg="1"/>
      <p:bldP spid="13" grpId="0"/>
      <p:bldP spid="14" grpId="0" animBg="1"/>
      <p:bldP spid="16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207753" y="1144744"/>
            <a:ext cx="40322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numbers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334" y="1144744"/>
            <a:ext cx="33079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“Lodge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26117" y="2701998"/>
            <a:ext cx="16324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are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28738" y="2698604"/>
            <a:ext cx="27408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being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61073" y="2698604"/>
            <a:ext cx="16324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not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14557" y="4330347"/>
            <a:ext cx="319171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away”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78987" y="4330347"/>
            <a:ext cx="321177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taken</a:t>
            </a:r>
          </a:p>
        </p:txBody>
      </p:sp>
    </p:spTree>
    <p:extLst>
      <p:ext uri="{BB962C8B-B14F-4D97-AF65-F5344CB8AC3E}">
        <p14:creationId xmlns:p14="http://schemas.microsoft.com/office/powerpoint/2010/main" val="77851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58284"/>
            <a:ext cx="6781800" cy="713915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Update: what it did and did not say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4706" y="1254789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but it doesn’t prohibit them either-- at least the local or section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854706" y="685990"/>
            <a:ext cx="75438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Yes, National does not recognize lodge numbers,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706" y="2528707"/>
            <a:ext cx="7543800" cy="659696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Calibri"/>
                <a:cs typeface="Calibri"/>
              </a:rPr>
              <a:t>“</a:t>
            </a:r>
            <a:r>
              <a:rPr lang="en-US" sz="1600" i="1" dirty="0">
                <a:latin typeface="Calibri"/>
                <a:cs typeface="Calibri"/>
              </a:rPr>
              <a:t>Lodge numbers are not being taken away; they are just not going to be used</a:t>
            </a:r>
            <a:br>
              <a:rPr lang="en-US" sz="1600" i="1" dirty="0">
                <a:latin typeface="Calibri"/>
                <a:cs typeface="Calibri"/>
              </a:rPr>
            </a:br>
            <a:r>
              <a:rPr lang="en-US" sz="1600" i="1" dirty="0">
                <a:latin typeface="Calibri"/>
                <a:cs typeface="Calibri"/>
              </a:rPr>
              <a:t>nationally to report and register OA lodges.</a:t>
            </a:r>
            <a:r>
              <a:rPr lang="en-US" sz="1600" dirty="0">
                <a:latin typeface="Calibri"/>
                <a:cs typeface="Calibri"/>
              </a:rPr>
              <a:t> ”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4706" y="3523031"/>
            <a:ext cx="7543800" cy="6596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Calibri"/>
                <a:cs typeface="Calibri"/>
              </a:rPr>
              <a:t>However, nothing prevents lodges from using it in other ways, such as patches, memorabilia, clothing, websites, newsletters, promotional materials, etc.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54706" y="3100451"/>
            <a:ext cx="7543800" cy="5178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Calibri"/>
                <a:cs typeface="Calibri"/>
              </a:rPr>
              <a:t>Lodge numbers can’t be used on charters, official forms, registrations.</a:t>
            </a:r>
          </a:p>
        </p:txBody>
      </p:sp>
    </p:spTree>
    <p:extLst>
      <p:ext uri="{BB962C8B-B14F-4D97-AF65-F5344CB8AC3E}">
        <p14:creationId xmlns:p14="http://schemas.microsoft.com/office/powerpoint/2010/main" val="367196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0" y="0"/>
            <a:ext cx="5600372" cy="6858000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3300030" y="3290570"/>
            <a:ext cx="3566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300030" y="3276304"/>
            <a:ext cx="3566160" cy="285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98280" y="3164840"/>
            <a:ext cx="4996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1998280" y="2465378"/>
            <a:ext cx="4258018" cy="0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98280" y="3286760"/>
            <a:ext cx="12122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98600" y="2034193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1498600" y="2123440"/>
            <a:ext cx="350520" cy="35052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11300" y="2721571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4" name="Oval 13"/>
          <p:cNvSpPr/>
          <p:nvPr/>
        </p:nvSpPr>
        <p:spPr>
          <a:xfrm>
            <a:off x="1511300" y="2810818"/>
            <a:ext cx="350520" cy="35052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30350" y="3191471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18" name="Oval 17"/>
          <p:cNvSpPr/>
          <p:nvPr/>
        </p:nvSpPr>
        <p:spPr>
          <a:xfrm>
            <a:off x="1511300" y="3274368"/>
            <a:ext cx="350520" cy="35052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262635" y="5469466"/>
            <a:ext cx="374904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98280" y="5604933"/>
            <a:ext cx="196412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46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54706" y="1043974"/>
            <a:ext cx="7543800" cy="48831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>
                <a:latin typeface="Calibri"/>
                <a:cs typeface="Calibri"/>
              </a:rPr>
              <a:t>“Lodges will be identified by lodge name, and council [name and] number.”</a:t>
            </a:r>
          </a:p>
          <a:p>
            <a:pPr marL="0" indent="0">
              <a:buNone/>
            </a:pP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5458284"/>
            <a:ext cx="6781800" cy="713915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Update: what it did and did not say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4706" y="1489654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This is for charters, event registrations, forms, reporting and records.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4706" y="2586001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This does NOT mean that a lodge should use its council number as if it were its lodge number.</a:t>
            </a:r>
          </a:p>
        </p:txBody>
      </p:sp>
      <p:pic>
        <p:nvPicPr>
          <p:cNvPr id="9" name="Picture 8" descr="unam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6" y="3802380"/>
            <a:ext cx="2540000" cy="1397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615214" y="3977456"/>
            <a:ext cx="50004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i="1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Do you really think that Unami would change its number?</a:t>
            </a:r>
          </a:p>
        </p:txBody>
      </p:sp>
      <p:pic>
        <p:nvPicPr>
          <p:cNvPr id="13" name="Picture 12" descr="unami-overla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" y="3802380"/>
            <a:ext cx="2540000" cy="1397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85374" y="4116494"/>
            <a:ext cx="5310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C5C3C5"/>
                </a:solidFill>
                <a:latin typeface="Arial Black"/>
                <a:cs typeface="Arial Black"/>
              </a:rPr>
              <a:t>525</a:t>
            </a:r>
          </a:p>
        </p:txBody>
      </p:sp>
    </p:spTree>
    <p:extLst>
      <p:ext uri="{BB962C8B-B14F-4D97-AF65-F5344CB8AC3E}">
        <p14:creationId xmlns:p14="http://schemas.microsoft.com/office/powerpoint/2010/main" val="154719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Mandan Lodge #194?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666989"/>
            <a:ext cx="7569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And yet, this misconception still persists:</a:t>
            </a:r>
          </a:p>
        </p:txBody>
      </p:sp>
      <p:sp>
        <p:nvSpPr>
          <p:cNvPr id="5" name="Rectangle 4"/>
          <p:cNvSpPr/>
          <p:nvPr/>
        </p:nvSpPr>
        <p:spPr>
          <a:xfrm>
            <a:off x="761999" y="1196199"/>
            <a:ext cx="7501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Arial"/>
              <a:buChar char="•"/>
            </a:pP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Mandan Lodge #372 started to use 194– which is Orca’s number– from 2005 to as recently as 2013… and perhaps even still. </a:t>
            </a:r>
          </a:p>
        </p:txBody>
      </p:sp>
      <p:pic>
        <p:nvPicPr>
          <p:cNvPr id="6" name="Picture 5" descr="tisquantum-2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33" y="3039533"/>
            <a:ext cx="2667000" cy="1397000"/>
          </a:xfrm>
          <a:prstGeom prst="rect">
            <a:avLst/>
          </a:prstGeom>
        </p:spPr>
      </p:pic>
      <p:pic>
        <p:nvPicPr>
          <p:cNvPr id="10" name="Picture 9" descr="Mandan-19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66" y="3039533"/>
            <a:ext cx="2971800" cy="1397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2000" y="1926864"/>
            <a:ext cx="7501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Arial"/>
              <a:buChar char="•"/>
            </a:pP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Tisquantum Lodge #164 used 249 during 2005. </a:t>
            </a:r>
            <a:r>
              <a:rPr lang="en-US" dirty="0" err="1">
                <a:latin typeface="Calibri"/>
                <a:cs typeface="Calibri"/>
              </a:rPr>
              <a:t>Spe</a:t>
            </a:r>
            <a:r>
              <a:rPr lang="en-US" dirty="0">
                <a:latin typeface="Calibri"/>
                <a:cs typeface="Calibri"/>
              </a:rPr>
              <a:t>-Le-</a:t>
            </a:r>
            <a:r>
              <a:rPr lang="en-US" dirty="0" err="1">
                <a:latin typeface="Calibri"/>
                <a:cs typeface="Calibri"/>
              </a:rPr>
              <a:t>Yai</a:t>
            </a:r>
            <a:r>
              <a:rPr lang="en-US" dirty="0">
                <a:latin typeface="Calibri"/>
                <a:cs typeface="Calibri"/>
              </a:rPr>
              <a:t> Lodge #249</a:t>
            </a: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 was not pleased. </a:t>
            </a:r>
            <a:r>
              <a:rPr lang="en-US" i="1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In any case, they switched back by 2006. </a:t>
            </a:r>
          </a:p>
        </p:txBody>
      </p:sp>
    </p:spTree>
    <p:extLst>
      <p:ext uri="{BB962C8B-B14F-4D97-AF65-F5344CB8AC3E}">
        <p14:creationId xmlns:p14="http://schemas.microsoft.com/office/powerpoint/2010/main" val="413941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Lodges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666989"/>
            <a:ext cx="7569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What about lodges chartered after 2004? Some have argued that since they were never chartered with a number to begin with, they’re not supposed to pick a new one.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1999" y="1763488"/>
            <a:ext cx="75014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Arial"/>
              <a:buChar char="•"/>
            </a:pP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Since then, only ten lodges, Buffalo Mountain, Catamount, </a:t>
            </a:r>
            <a:r>
              <a:rPr lang="en-US" dirty="0" err="1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Erielhonan</a:t>
            </a: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b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I-</a:t>
            </a:r>
            <a:r>
              <a:rPr lang="en-US" dirty="0" err="1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Tsu</a:t>
            </a: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-La, </a:t>
            </a:r>
            <a:r>
              <a:rPr lang="en-US" dirty="0" err="1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Kishahtek</a:t>
            </a: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, Kon </a:t>
            </a:r>
            <a:r>
              <a:rPr lang="en-US" dirty="0" err="1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Wapos</a:t>
            </a: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Nataepu</a:t>
            </a: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Shohpe</a:t>
            </a: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Pocumtuc</a:t>
            </a: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, and </a:t>
            </a:r>
            <a:r>
              <a:rPr lang="en-US" dirty="0" err="1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Tschipey</a:t>
            </a: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Achtu</a:t>
            </a: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 lodges, have chosen to not select a lodge number.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1999" y="2753020"/>
            <a:ext cx="75014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Arial"/>
              <a:buChar char="•"/>
            </a:pPr>
            <a:r>
              <a:rPr lang="en-US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However, as many as 32 other new lodges have explicitly chosen a lodge number. Four have even chosen their council’s number as their lodge number– but without conflicting with any other lodge.</a:t>
            </a:r>
          </a:p>
        </p:txBody>
      </p:sp>
    </p:spTree>
    <p:extLst>
      <p:ext uri="{BB962C8B-B14F-4D97-AF65-F5344CB8AC3E}">
        <p14:creationId xmlns:p14="http://schemas.microsoft.com/office/powerpoint/2010/main" val="189308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558</TotalTime>
  <Words>493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Times New Roman</vt:lpstr>
      <vt:lpstr>Newsprint</vt:lpstr>
      <vt:lpstr>Facts and Myths about Lodge Numbers and BSA National Policy</vt:lpstr>
      <vt:lpstr>Rumors and misconceptions</vt:lpstr>
      <vt:lpstr>PowerPoint Presentation</vt:lpstr>
      <vt:lpstr>PowerPoint Presentation</vt:lpstr>
      <vt:lpstr>Update: what it did and did not say</vt:lpstr>
      <vt:lpstr>PowerPoint Presentation</vt:lpstr>
      <vt:lpstr>Update: what it did and did not say</vt:lpstr>
      <vt:lpstr>Mandan Lodge #194?</vt:lpstr>
      <vt:lpstr>New Lodges</vt:lpstr>
      <vt:lpstr>PowerPoint Presentation</vt:lpstr>
    </vt:vector>
  </TitlesOfParts>
  <Manager/>
  <Company>oasections.com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 and Myths about Lodge Numbers and BSA National Policy</dc:title>
  <dc:subject/>
  <dc:creator>Rob Higgins</dc:creator>
  <cp:keywords/>
  <dc:description/>
  <cp:lastModifiedBy>Robert Higgins</cp:lastModifiedBy>
  <cp:revision>92</cp:revision>
  <dcterms:created xsi:type="dcterms:W3CDTF">2015-08-05T03:28:57Z</dcterms:created>
  <dcterms:modified xsi:type="dcterms:W3CDTF">2023-04-05T05:59:00Z</dcterms:modified>
  <cp:category/>
</cp:coreProperties>
</file>